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410" r:id="rId2"/>
    <p:sldId id="411" r:id="rId3"/>
    <p:sldId id="419" r:id="rId4"/>
    <p:sldId id="257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1" r:id="rId19"/>
    <p:sldId id="299" r:id="rId20"/>
    <p:sldId id="300" r:id="rId21"/>
    <p:sldId id="303" r:id="rId22"/>
    <p:sldId id="304" r:id="rId23"/>
    <p:sldId id="305" r:id="rId24"/>
    <p:sldId id="306" r:id="rId25"/>
    <p:sldId id="308" r:id="rId26"/>
    <p:sldId id="307" r:id="rId27"/>
    <p:sldId id="309" r:id="rId28"/>
    <p:sldId id="310" r:id="rId29"/>
    <p:sldId id="311" r:id="rId30"/>
    <p:sldId id="324" r:id="rId31"/>
    <p:sldId id="418" r:id="rId32"/>
    <p:sldId id="389" r:id="rId33"/>
    <p:sldId id="390" r:id="rId34"/>
    <p:sldId id="333" r:id="rId35"/>
    <p:sldId id="41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CC652A"/>
    <a:srgbClr val="2E3B4B"/>
    <a:srgbClr val="123BFF"/>
    <a:srgbClr val="A325BE"/>
    <a:srgbClr val="FFD579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8299"/>
  </p:normalViewPr>
  <p:slideViewPr>
    <p:cSldViewPr snapToGrid="0" snapToObjects="1">
      <p:cViewPr>
        <p:scale>
          <a:sx n="135" d="100"/>
          <a:sy n="135" d="100"/>
        </p:scale>
        <p:origin x="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8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exed.it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JordanCrouser/horizontal-vertica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30:</a:t>
            </a:r>
            <a:br>
              <a:rPr lang="en-US" dirty="0"/>
            </a:br>
            <a:r>
              <a:rPr lang="en-US" sz="4400" dirty="0"/>
              <a:t>Working with Files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26363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37120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b="1" dirty="0"/>
              <a:t>file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6A6478-2F4E-4D41-984A-EBC7E7346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7" y="1219199"/>
            <a:ext cx="9109793" cy="56600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DC808-7137-8247-9AB1-A33FB17E3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8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81DE-9D9B-114E-9474-ABAA63F88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b="1" dirty="0"/>
              <a:t>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2745-9C62-054D-BC13-8EC1AFA5E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of </a:t>
            </a:r>
            <a:r>
              <a:rPr lang="en-US" b="1" dirty="0"/>
              <a:t>bits</a:t>
            </a:r>
            <a:r>
              <a:rPr lang="en-US" dirty="0"/>
              <a:t>, organized into </a:t>
            </a:r>
            <a:r>
              <a:rPr lang="en-US" b="1" dirty="0"/>
              <a:t>bytes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represent text, images, music, movies, programs, applications, list of files (folders)… but underneath, they’re all the same: 0s and 1s</a:t>
            </a:r>
          </a:p>
          <a:p>
            <a:r>
              <a:rPr lang="en-US" dirty="0"/>
              <a:t>We’ll start by playing with text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D7EC-B477-4F4B-9895-16D7BCE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40" y="2319563"/>
            <a:ext cx="4168321" cy="17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E77A-674D-AD42-922F-1A19CA65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r>
              <a:rPr lang="en-US" dirty="0"/>
              <a:t>: looking inside a text file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0FB52474-40BE-664C-9E1D-93EA6EEB1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534" y="1219200"/>
            <a:ext cx="8848932" cy="5638800"/>
          </a:xfrm>
        </p:spPr>
      </p:pic>
    </p:spTree>
    <p:extLst>
      <p:ext uri="{BB962C8B-B14F-4D97-AF65-F5344CB8AC3E}">
        <p14:creationId xmlns:p14="http://schemas.microsoft.com/office/powerpoint/2010/main" val="60081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C92F1C-227B-4A49-98EF-E907D69AA3A2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08696C-6E4B-DF4F-98EB-322DB5D5E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78B886-9446-E44C-8A19-8515E5D80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094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8A4577-7272-CB4C-B5BB-7D7BAE30E696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130DF7B-2404-514F-82B7-C709AD7D7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239B3E-673C-A646-9E5E-3921B093E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9996" y="3570853"/>
            <a:ext cx="383504" cy="3153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4901765" y="2924522"/>
            <a:ext cx="2007831" cy="1401555"/>
            <a:chOff x="2202577" y="3567376"/>
            <a:chExt cx="2007831" cy="1401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02274" y="3567376"/>
              <a:ext cx="16081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READ-MODE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49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E1ADBFA-C5D3-7A43-B5A6-7D50656A1C3F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CB61A3-25ED-2746-B58B-0E343F5E7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A64702-E48F-F049-8F73-666419574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129" y="3635188"/>
            <a:ext cx="2251742" cy="2330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3211106" y="2823790"/>
            <a:ext cx="2754463" cy="1512175"/>
            <a:chOff x="2202577" y="3456756"/>
            <a:chExt cx="2754463" cy="15121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617937" y="3456756"/>
              <a:ext cx="2339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with email or texts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opening != reading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6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86E75B9-8C76-B64C-8BA6-BB99987E380F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E35FCE-1D89-6D4A-8EEA-4EFAB3E59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0FB653-869F-8840-80BF-554952C2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129" y="4330776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3785730" y="3910654"/>
            <a:ext cx="3040146" cy="1834014"/>
            <a:chOff x="2202577" y="3708256"/>
            <a:chExt cx="3040146" cy="18340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592639" y="4618940"/>
              <a:ext cx="26500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string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33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653C87D-5041-3545-961D-F144C9021A74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0742C-B7C2-EA44-AD78-BAE3F26B8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8C8C85-E38C-9C4E-B823-C2643C06D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129" y="4339920"/>
            <a:ext cx="1217183" cy="24600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3785730" y="3910654"/>
            <a:ext cx="3344013" cy="1572750"/>
            <a:chOff x="2202577" y="3708256"/>
            <a:chExt cx="3344013" cy="15727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2386750" y="4357676"/>
              <a:ext cx="315984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also has a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returns a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list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strings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 flipV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15448D-827A-474F-8A9D-4948AB9449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4170" y="4371005"/>
            <a:ext cx="1719072" cy="2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0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73CB39-18DA-9F41-BE84-5DC16BAEA18D}"/>
              </a:ext>
            </a:extLst>
          </p:cNvPr>
          <p:cNvGrpSpPr/>
          <p:nvPr/>
        </p:nvGrpSpPr>
        <p:grpSpPr>
          <a:xfrm>
            <a:off x="1350289" y="2481948"/>
            <a:ext cx="6443423" cy="3983802"/>
            <a:chOff x="1350289" y="2481948"/>
            <a:chExt cx="6443423" cy="39838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471E45-2E32-0F45-BFBA-972A26766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7506"/>
            <a:stretch/>
          </p:blipFill>
          <p:spPr>
            <a:xfrm>
              <a:off x="1350289" y="2481948"/>
              <a:ext cx="6443423" cy="31724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CDDFAD-73E6-B74C-A76E-27CC18560E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450"/>
            <a:stretch/>
          </p:blipFill>
          <p:spPr>
            <a:xfrm>
              <a:off x="1350289" y="5653983"/>
              <a:ext cx="6443423" cy="81176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bring data stored in a text file into a Python program, we need to </a:t>
            </a:r>
            <a:r>
              <a:rPr lang="en-US" b="1" dirty="0"/>
              <a:t>read</a:t>
            </a:r>
            <a:r>
              <a:rPr lang="en-US" dirty="0"/>
              <a:t>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8696C-6E4B-DF4F-98EB-322DB5D5EF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103" y="5332228"/>
            <a:ext cx="1302488" cy="2179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2929290" y="5029640"/>
            <a:ext cx="4439740" cy="1605894"/>
            <a:chOff x="1263841" y="4827242"/>
            <a:chExt cx="4439740" cy="16058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1604382" y="5786805"/>
              <a:ext cx="4099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.read()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</a:t>
              </a:r>
              <a:r>
                <a:rPr lang="en-US" b="1" dirty="0" err="1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readlines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()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file, remember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flipH="1" flipV="1">
              <a:off x="1263841" y="482724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247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F009-2A0F-F74B-A32B-C4FD3D2E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Smithies in CS events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46848-988F-294F-A1C1-030FE21EDCBD}"/>
              </a:ext>
            </a:extLst>
          </p:cNvPr>
          <p:cNvSpPr/>
          <p:nvPr/>
        </p:nvSpPr>
        <p:spPr>
          <a:xfrm>
            <a:off x="-765111" y="6248400"/>
            <a:ext cx="10674221" cy="3001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7DCC8A-38A2-9A43-81E4-772EA7DAD96A}"/>
              </a:ext>
            </a:extLst>
          </p:cNvPr>
          <p:cNvSpPr/>
          <p:nvPr/>
        </p:nvSpPr>
        <p:spPr>
          <a:xfrm flipV="1">
            <a:off x="-611544" y="1085850"/>
            <a:ext cx="10674221" cy="3001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6BAAC7-812A-C04D-AC7F-B1907BB3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276660-A689-204F-9B2E-D9048EDF5819}"/>
              </a:ext>
            </a:extLst>
          </p:cNvPr>
          <p:cNvGrpSpPr/>
          <p:nvPr/>
        </p:nvGrpSpPr>
        <p:grpSpPr>
          <a:xfrm>
            <a:off x="457200" y="1374079"/>
            <a:ext cx="7989216" cy="4887728"/>
            <a:chOff x="457199" y="1590772"/>
            <a:chExt cx="7989216" cy="48877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7F7D1B-BE1A-864C-B846-EDABD4D25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3567"/>
            <a:stretch/>
          </p:blipFill>
          <p:spPr>
            <a:xfrm>
              <a:off x="457199" y="1600199"/>
              <a:ext cx="4201159" cy="4876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406993-9ED6-E14B-B579-89E57C802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473"/>
            <a:stretch/>
          </p:blipFill>
          <p:spPr>
            <a:xfrm>
              <a:off x="4724347" y="1590772"/>
              <a:ext cx="3722068" cy="4887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01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reading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.read()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.</a:t>
            </a:r>
            <a:r>
              <a:rPr lang="en-US" b="1" dirty="0" err="1">
                <a:latin typeface="Courier" pitchFamily="2" charset="0"/>
              </a:rPr>
              <a:t>readlines</a:t>
            </a:r>
            <a:r>
              <a:rPr lang="en-US" b="1" dirty="0">
                <a:latin typeface="Courier" pitchFamily="2" charset="0"/>
              </a:rPr>
              <a:t>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All three steps, always in that order</a:t>
            </a:r>
          </a:p>
          <a:p>
            <a:r>
              <a:rPr lang="en-US" dirty="0"/>
              <a:t>If you want to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 a file multiple times, you have to repeat the whole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1339" y="4898574"/>
            <a:ext cx="4041322" cy="13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5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AF7DC7-F658-A846-BB09-303D9A4DF4E9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E4B8DE-6BCE-7D44-BC84-1B2E33505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04201C-4E22-DE40-A5B1-38865EBCC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701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142727-52F3-9D4D-B931-36ABEB5742C9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CC4492-767F-CF46-BDE4-6FAC61BB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4FAA8-8D97-7742-B38E-39F533BA83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085" y="3633849"/>
            <a:ext cx="2400301" cy="30133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8A38EBD-0348-7544-B0FC-6FBF951419BB}"/>
              </a:ext>
            </a:extLst>
          </p:cNvPr>
          <p:cNvGrpSpPr/>
          <p:nvPr/>
        </p:nvGrpSpPr>
        <p:grpSpPr>
          <a:xfrm>
            <a:off x="3211106" y="2771120"/>
            <a:ext cx="3038618" cy="1564845"/>
            <a:chOff x="2202577" y="3404086"/>
            <a:chExt cx="3038618" cy="15648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FF8BDE-210A-D441-AC58-E721E6DBC549}"/>
                </a:ext>
              </a:extLst>
            </p:cNvPr>
            <p:cNvSpPr txBox="1"/>
            <p:nvPr/>
          </p:nvSpPr>
          <p:spPr>
            <a:xfrm>
              <a:off x="2453252" y="3404086"/>
              <a:ext cx="2787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exactly the same function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.open()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 file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F0011B36-DE51-C544-8266-20A7F804DFCB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413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6A9A4F-1284-8C46-9ABC-DC569D34BAE6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F67F9-9845-2C4B-A29B-8D76A4EA3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7E3EE9-C635-8945-ACDF-7649B14ED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925" y="3633849"/>
            <a:ext cx="367175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5146694" y="2924522"/>
            <a:ext cx="2052716" cy="1401555"/>
            <a:chOff x="2202577" y="3567376"/>
            <a:chExt cx="205271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557392" y="3567376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“w”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WRITE-MODE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75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D2ED46-B2AE-594F-8113-32F28790C780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2BA694-C0C9-864B-8DE8-621867880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923B86-2DBC-7746-BA2C-74BC9CA65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012" y="4627246"/>
            <a:ext cx="1746607" cy="2245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B073654-149E-9143-A0B8-3A27D93652BD}"/>
              </a:ext>
            </a:extLst>
          </p:cNvPr>
          <p:cNvGrpSpPr/>
          <p:nvPr/>
        </p:nvGrpSpPr>
        <p:grpSpPr>
          <a:xfrm>
            <a:off x="3604428" y="3908904"/>
            <a:ext cx="3522346" cy="1641672"/>
            <a:chOff x="2119246" y="3428914"/>
            <a:chExt cx="3522346" cy="16416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C9872-1FD0-5944-AD18-C18D72C5400A}"/>
                </a:ext>
              </a:extLst>
            </p:cNvPr>
            <p:cNvSpPr txBox="1"/>
            <p:nvPr/>
          </p:nvSpPr>
          <p:spPr>
            <a:xfrm>
              <a:off x="2853648" y="4147256"/>
              <a:ext cx="27879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file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now an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a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takes in a string</a:t>
              </a:r>
            </a:p>
          </p:txBody>
        </p:sp>
        <p:sp>
          <p:nvSpPr>
            <p:cNvPr id="15" name="Circular Arrow 14">
              <a:extLst>
                <a:ext uri="{FF2B5EF4-FFF2-40B4-BE49-F238E27FC236}">
                  <a16:creationId xmlns:a16="http://schemas.microsoft.com/office/drawing/2014/main" id="{B78EE5BC-023F-7640-B620-D9A2F2B49C6D}"/>
                </a:ext>
              </a:extLst>
            </p:cNvPr>
            <p:cNvSpPr/>
            <p:nvPr/>
          </p:nvSpPr>
          <p:spPr>
            <a:xfrm rot="19138767" flipH="1" flipV="1">
              <a:off x="2119246" y="34289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15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C60731D-1CCE-F944-8450-019CCF762EE6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CFC208D-CD36-1947-839A-279901B5E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CF258-2E91-EF48-BA86-9C1F5E0B7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looks very similar when we want to </a:t>
            </a:r>
            <a:r>
              <a:rPr lang="en-US" b="1" dirty="0"/>
              <a:t>write</a:t>
            </a:r>
            <a:r>
              <a:rPr lang="en-US" dirty="0"/>
              <a:t> data to a 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7920" y="5307607"/>
            <a:ext cx="1360982" cy="29117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B706C80-0CBE-AC4C-AEDE-E63E575583CA}"/>
              </a:ext>
            </a:extLst>
          </p:cNvPr>
          <p:cNvGrpSpPr/>
          <p:nvPr/>
        </p:nvGrpSpPr>
        <p:grpSpPr>
          <a:xfrm>
            <a:off x="3239090" y="5128912"/>
            <a:ext cx="4431610" cy="1542297"/>
            <a:chOff x="1655937" y="4926514"/>
            <a:chExt cx="4431610" cy="15422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1F0C1-CDE8-8745-8E5E-9BC74DFC7572}"/>
                </a:ext>
              </a:extLst>
            </p:cNvPr>
            <p:cNvSpPr txBox="1"/>
            <p:nvPr/>
          </p:nvSpPr>
          <p:spPr>
            <a:xfrm>
              <a:off x="1876137" y="5822480"/>
              <a:ext cx="42114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before, after you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.write()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to a file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remember  to </a:t>
              </a:r>
              <a:r>
                <a:rPr lang="en-US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.close()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7FA0031B-FE30-FF48-9DE7-65E216B02ACE}"/>
                </a:ext>
              </a:extLst>
            </p:cNvPr>
            <p:cNvSpPr/>
            <p:nvPr/>
          </p:nvSpPr>
          <p:spPr>
            <a:xfrm rot="667459" flipH="1" flipV="1">
              <a:off x="1655937" y="4926514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00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802E68-94E2-BA4D-BDDA-FE98C299E1F9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8DCBEF-C760-3244-9889-21CEC7578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3C9BD0-D650-F149-8178-61AC34C86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101" y="3633849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4150648" y="2924522"/>
            <a:ext cx="3004836" cy="1401555"/>
            <a:chOff x="1549435" y="3567376"/>
            <a:chExt cx="3004836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1997161" y="3567376"/>
              <a:ext cx="25571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doesn’t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create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908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0201DD1-D9E8-D743-8B6A-077AD12D413A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48B552-B729-2948-B28A-0F2C46E07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47FC56-6345-FC46-AEDD-7CE2D8AAFA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101" y="3633849"/>
            <a:ext cx="1176907" cy="3013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4150648" y="2924522"/>
            <a:ext cx="2959953" cy="1401555"/>
            <a:chOff x="1549435" y="3567376"/>
            <a:chExt cx="2959953" cy="14015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042045" y="3567376"/>
              <a:ext cx="2467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this file </a:t>
              </a:r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does exist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Python will overwrite it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1549435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9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2DAB0-D7D5-9144-9AA1-B357E32681E5}"/>
              </a:ext>
            </a:extLst>
          </p:cNvPr>
          <p:cNvGrpSpPr/>
          <p:nvPr/>
        </p:nvGrpSpPr>
        <p:grpSpPr>
          <a:xfrm>
            <a:off x="1473301" y="2481944"/>
            <a:ext cx="6197399" cy="3950781"/>
            <a:chOff x="1473301" y="2481944"/>
            <a:chExt cx="6197399" cy="39507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173D36-8EED-834B-B89F-33D1150505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b="28358"/>
            <a:stretch/>
          </p:blipFill>
          <p:spPr>
            <a:xfrm>
              <a:off x="1473301" y="2481944"/>
              <a:ext cx="6197399" cy="3135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46F1B5-D4AE-FC49-AFCF-2FFB8FF3E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alphaModFix amt="50000"/>
            </a:blip>
            <a:srcRect t="81361"/>
            <a:stretch/>
          </p:blipFill>
          <p:spPr>
            <a:xfrm>
              <a:off x="1473301" y="5617031"/>
              <a:ext cx="6197399" cy="8156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A77FF-E94D-7144-89CF-8B35EA12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a text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6A54-18E7-E14F-955F-FD1F6483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quirks to be aware of when </a:t>
            </a:r>
            <a:r>
              <a:rPr lang="en-US" b="1" dirty="0"/>
              <a:t>writing</a:t>
            </a:r>
            <a:r>
              <a:rPr lang="en-US" dirty="0"/>
              <a:t> to files: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7CAD7-203A-364A-90E3-7A7C1560E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4925" y="3570853"/>
            <a:ext cx="366376" cy="3643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4697AE-2D6E-D042-9346-5B57E7AD1735}"/>
              </a:ext>
            </a:extLst>
          </p:cNvPr>
          <p:cNvGrpSpPr/>
          <p:nvPr/>
        </p:nvGrpSpPr>
        <p:grpSpPr>
          <a:xfrm>
            <a:off x="5061986" y="2108090"/>
            <a:ext cx="2544287" cy="2217987"/>
            <a:chOff x="2117869" y="2750944"/>
            <a:chExt cx="2544287" cy="22179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F12CE3-C199-FB45-BB33-0DAAE027C0C0}"/>
                </a:ext>
              </a:extLst>
            </p:cNvPr>
            <p:cNvSpPr txBox="1"/>
            <p:nvPr/>
          </p:nvSpPr>
          <p:spPr>
            <a:xfrm>
              <a:off x="2117869" y="2750944"/>
              <a:ext cx="254428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 you want to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to an existing file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instead of overwrite it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 stands for</a:t>
              </a:r>
            </a:p>
            <a:p>
              <a:pPr algn="ctr"/>
              <a:r>
                <a:rPr lang="en-US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APPEND-MODE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CF6F27B3-9D61-6949-AFD6-0DFAEE6DC108}"/>
                </a:ext>
              </a:extLst>
            </p:cNvPr>
            <p:cNvSpPr/>
            <p:nvPr/>
          </p:nvSpPr>
          <p:spPr>
            <a:xfrm rot="900000" flipH="1">
              <a:off x="2202577" y="3708256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013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052-DF30-1C4F-963E-7CDB4F5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for </a:t>
            </a:r>
            <a:r>
              <a:rPr lang="en-US" b="1" dirty="0"/>
              <a:t>writing</a:t>
            </a:r>
            <a:r>
              <a:rPr lang="en-US" dirty="0"/>
              <a:t> to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04B0-514F-A243-B93C-74E001C64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Three-step process: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.open()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.write()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b="1" dirty="0">
                <a:latin typeface="Courier" pitchFamily="2" charset="0"/>
              </a:rPr>
              <a:t>.close()</a:t>
            </a:r>
          </a:p>
          <a:p>
            <a:r>
              <a:rPr lang="en-US" dirty="0"/>
              <a:t>Unlike </a:t>
            </a:r>
            <a:r>
              <a:rPr lang="en-US" b="1" dirty="0">
                <a:latin typeface="Courier" pitchFamily="2" charset="0"/>
              </a:rPr>
              <a:t>.read()</a:t>
            </a:r>
            <a:r>
              <a:rPr lang="en-US" dirty="0"/>
              <a:t>, you can </a:t>
            </a:r>
            <a:r>
              <a:rPr lang="en-US" b="1" dirty="0">
                <a:latin typeface="Courier" pitchFamily="2" charset="0"/>
              </a:rPr>
              <a:t>.write()</a:t>
            </a:r>
            <a:r>
              <a:rPr lang="en-US" dirty="0"/>
              <a:t> to an </a:t>
            </a:r>
            <a:r>
              <a:rPr lang="en-US" b="1" dirty="0">
                <a:latin typeface="Courier" pitchFamily="2" charset="0"/>
              </a:rPr>
              <a:t>.open()</a:t>
            </a:r>
            <a:r>
              <a:rPr lang="en-US" dirty="0"/>
              <a:t> file as many times as you want (appending each time)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want a new line, you have to add it yourself! (</a:t>
            </a:r>
            <a:r>
              <a:rPr lang="en-US" b="1" dirty="0">
                <a:latin typeface="Courier" pitchFamily="2" charset="0"/>
              </a:rPr>
              <a:t>\n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9427-930F-2C4A-B70A-27BADD43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067" y="4114798"/>
            <a:ext cx="4337866" cy="1453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C3FF29-E95E-D946-AF61-0DE57E55AF96}"/>
              </a:ext>
            </a:extLst>
          </p:cNvPr>
          <p:cNvSpPr/>
          <p:nvPr/>
        </p:nvSpPr>
        <p:spPr>
          <a:xfrm>
            <a:off x="5339443" y="4857747"/>
            <a:ext cx="277585" cy="35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6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6AD0-9EDF-B846-905D-1C0B1D0C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Announcements: auto-extension on A6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9FE4B-93FA-7F46-938D-047844E6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week is a rough one for a lot of us</a:t>
            </a:r>
          </a:p>
          <a:p>
            <a:r>
              <a:rPr lang="en-US" dirty="0"/>
              <a:t>A6 now due </a:t>
            </a:r>
            <a:r>
              <a:rPr lang="en-US" b="1" dirty="0"/>
              <a:t>Monday 11/9</a:t>
            </a:r>
            <a:r>
              <a:rPr lang="en-US" dirty="0"/>
              <a:t> for everyone (+3 days)</a:t>
            </a:r>
          </a:p>
          <a:p>
            <a:r>
              <a:rPr lang="en-US" dirty="0"/>
              <a:t>Take care of yourselves: remember that you have a free from of one lab and one assignment</a:t>
            </a:r>
          </a:p>
        </p:txBody>
      </p:sp>
    </p:spTree>
    <p:extLst>
      <p:ext uri="{BB962C8B-B14F-4D97-AF65-F5344CB8AC3E}">
        <p14:creationId xmlns:p14="http://schemas.microsoft.com/office/powerpoint/2010/main" val="3327187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7AB4B-A1C7-564A-B7C0-5EE97DB8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read and write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E3AA-2F81-384B-8A5E-1E9B539DE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Fork: </a:t>
            </a:r>
            <a:r>
              <a:rPr lang="en-US" dirty="0">
                <a:hlinkClick r:id="rId2"/>
              </a:rPr>
              <a:t>https://repl.it/@JordanCrouser/horizontal-vertical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program that: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reads the file </a:t>
            </a:r>
            <a:r>
              <a:rPr lang="en-US" b="1" dirty="0" err="1">
                <a:latin typeface="Courier" pitchFamily="2" charset="0"/>
              </a:rPr>
              <a:t>horizontal.txt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breaks it into individual words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writes the words to a new file </a:t>
            </a:r>
            <a:r>
              <a:rPr lang="en-US" b="1" dirty="0" err="1">
                <a:latin typeface="Courier" pitchFamily="2" charset="0"/>
              </a:rPr>
              <a:t>vertical.txt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each one on its own line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8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9E94-7AA8-FE43-AD37-E958A8CD2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DC808-7137-8247-9AB1-A33FB17E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8198-C4E8-C941-82E3-D77FF64FC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come up with?</a:t>
            </a:r>
          </a:p>
        </p:txBody>
      </p:sp>
    </p:spTree>
    <p:extLst>
      <p:ext uri="{BB962C8B-B14F-4D97-AF65-F5344CB8AC3E}">
        <p14:creationId xmlns:p14="http://schemas.microsoft.com/office/powerpoint/2010/main" val="342961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2BA8-0F7F-C740-9E84-BCF62EE9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2DB1-48B5-6645-9A4E-FD631917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Four weeks of class left! </a:t>
            </a:r>
            <a:r>
              <a:rPr lang="en-US" dirty="0"/>
              <a:t> (time to talk about the final)</a:t>
            </a:r>
            <a:endParaRPr lang="en-US" b="1" dirty="0"/>
          </a:p>
          <a:p>
            <a:r>
              <a:rPr lang="en-US" b="1" dirty="0"/>
              <a:t>Goal of the project</a:t>
            </a:r>
            <a:r>
              <a:rPr lang="en-US" dirty="0"/>
              <a:t>: apply the techniques we’ve learned in this class to something </a:t>
            </a:r>
            <a:r>
              <a:rPr lang="en-US" b="1" dirty="0"/>
              <a:t>you care about</a:t>
            </a:r>
            <a:endParaRPr lang="en-US" dirty="0"/>
          </a:p>
          <a:p>
            <a:r>
              <a:rPr lang="en-US" b="1" dirty="0"/>
              <a:t>Ideas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an computer-generated animation</a:t>
            </a:r>
          </a:p>
          <a:p>
            <a:pPr lvl="1"/>
            <a:r>
              <a:rPr lang="en-US" dirty="0"/>
              <a:t>a custom game</a:t>
            </a:r>
          </a:p>
          <a:p>
            <a:pPr lvl="1"/>
            <a:r>
              <a:rPr lang="en-US" dirty="0"/>
              <a:t>a tool to help plan your path through the major</a:t>
            </a:r>
          </a:p>
          <a:p>
            <a:pPr lvl="1"/>
            <a:r>
              <a:rPr lang="en-US" dirty="0"/>
              <a:t>a automatic poem generator </a:t>
            </a:r>
          </a:p>
          <a:p>
            <a:pPr lvl="1"/>
            <a:r>
              <a:rPr lang="en-US" dirty="0"/>
              <a:t>a graphing calculator program </a:t>
            </a:r>
          </a:p>
          <a:p>
            <a:pPr lvl="1"/>
            <a:r>
              <a:rPr lang="en-US" b="1" dirty="0"/>
              <a:t>anything else you can think of!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6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1A4D-F813-0A47-AE1D-D27A0D24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details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F093-68C9-9142-8E41-E7C7F151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Recommendation: </a:t>
            </a:r>
            <a:r>
              <a:rPr lang="en-US" dirty="0"/>
              <a:t>work in teams of 2-5 people</a:t>
            </a:r>
            <a:endParaRPr lang="en-US" b="1" dirty="0"/>
          </a:p>
          <a:p>
            <a:r>
              <a:rPr lang="en-US" b="1" dirty="0"/>
              <a:t>Deliverables:</a:t>
            </a:r>
            <a:endParaRPr lang="en-US" dirty="0"/>
          </a:p>
          <a:p>
            <a:pPr lvl="1"/>
            <a:r>
              <a:rPr lang="en-US" dirty="0"/>
              <a:t>Friday Nov 13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dirty="0"/>
              <a:t>Final Project Proposal</a:t>
            </a:r>
            <a:endParaRPr lang="en-US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Friday November 20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Prototype I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Monday November 30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Prototype II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Thursday December 17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Final Write-Up </a:t>
            </a:r>
            <a:r>
              <a:rPr lang="en-US" dirty="0">
                <a:solidFill>
                  <a:schemeClr val="accent1"/>
                </a:solidFill>
              </a:rPr>
              <a:t>(solo or group)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04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FP1: </a:t>
            </a:r>
            <a:r>
              <a:rPr lang="en-US" b="1" dirty="0"/>
              <a:t>final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Names of </a:t>
            </a:r>
            <a:r>
              <a:rPr lang="en-US" b="1" dirty="0"/>
              <a:t>people</a:t>
            </a:r>
            <a:r>
              <a:rPr lang="en-US" dirty="0"/>
              <a:t> working on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What's the </a:t>
            </a:r>
            <a:r>
              <a:rPr lang="en-US" b="1" dirty="0"/>
              <a:t>big idea</a:t>
            </a:r>
            <a:r>
              <a:rPr lang="en-US" dirty="0"/>
              <a:t> behind this project?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(major) </a:t>
            </a:r>
            <a:r>
              <a:rPr lang="en-US" b="1" dirty="0"/>
              <a:t>building blocks</a:t>
            </a:r>
            <a:r>
              <a:rPr lang="en-US" dirty="0"/>
              <a:t> the project will need to be successful?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do </a:t>
            </a:r>
            <a:r>
              <a:rPr lang="en-US" b="1" dirty="0"/>
              <a:t>you know how to build already</a:t>
            </a:r>
            <a:r>
              <a:rPr lang="en-US" dirty="0"/>
              <a:t>, and which ones </a:t>
            </a:r>
            <a:r>
              <a:rPr lang="en-US" b="1" dirty="0"/>
              <a:t>do you still need to figure out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Are there any </a:t>
            </a:r>
            <a:r>
              <a:rPr lang="en-US" b="1" dirty="0"/>
              <a:t>potential roadblocks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Working with files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file?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reading data 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data out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*some details about the final project*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Sorting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Life Skill #5: Code Diagrams</a:t>
            </a:r>
          </a:p>
          <a:p>
            <a:r>
              <a:rPr lang="en-US" dirty="0">
                <a:solidFill>
                  <a:schemeClr val="accent1"/>
                </a:solidFill>
              </a:rPr>
              <a:t>Useful python packages</a:t>
            </a:r>
            <a:endParaRPr lang="en-US" b="1" dirty="0">
              <a:solidFill>
                <a:schemeClr val="accent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30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Announcements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Working with files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 file?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data in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writing data out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*some details about the final project*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Lab: Sorting</a:t>
            </a:r>
          </a:p>
          <a:p>
            <a:r>
              <a:rPr lang="en-US" dirty="0">
                <a:solidFill>
                  <a:schemeClr val="accent1"/>
                </a:solidFill>
              </a:rPr>
              <a:t>Life Skill #5: Code Diagrams</a:t>
            </a:r>
          </a:p>
          <a:p>
            <a:r>
              <a:rPr lang="en-US" dirty="0">
                <a:solidFill>
                  <a:schemeClr val="accent1"/>
                </a:solidFill>
              </a:rPr>
              <a:t>Useful python packages</a:t>
            </a:r>
            <a:endParaRPr lang="en-US" b="1" dirty="0">
              <a:solidFill>
                <a:schemeClr val="accent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5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83732"/>
            <a:ext cx="8123854" cy="609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2D93B-43EC-9245-945F-3F68DE9E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52954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7979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82282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200494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16002</TotalTime>
  <Words>1065</Words>
  <Application>Microsoft Macintosh PowerPoint</Application>
  <PresentationFormat>On-screen Show (4:3)</PresentationFormat>
  <Paragraphs>160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</vt:lpstr>
      <vt:lpstr>Lucida Grande</vt:lpstr>
      <vt:lpstr>Wingdings</vt:lpstr>
      <vt:lpstr>Smith Lecture Notes</vt:lpstr>
      <vt:lpstr>Lecture 30: Working with Files</vt:lpstr>
      <vt:lpstr>Announcements: Smithies in CS events</vt:lpstr>
      <vt:lpstr>Announcements: auto-extension on A6</vt:lpstr>
      <vt:lpstr>Outline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RECAP: how does a hard drive work?</vt:lpstr>
      <vt:lpstr>What is a file?</vt:lpstr>
      <vt:lpstr>Working with files</vt:lpstr>
      <vt:lpstr>Demo: looking inside a text file</vt:lpstr>
      <vt:lpstr>Reading a text file</vt:lpstr>
      <vt:lpstr>Reading a text file</vt:lpstr>
      <vt:lpstr>Reading a text file</vt:lpstr>
      <vt:lpstr>Reading a text file</vt:lpstr>
      <vt:lpstr>Reading a text file</vt:lpstr>
      <vt:lpstr>Reading a text file</vt:lpstr>
      <vt:lpstr>Key points for reading files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Writing data to a text file</vt:lpstr>
      <vt:lpstr>Key points for writing to files</vt:lpstr>
      <vt:lpstr>15-minute exercise: read and write</vt:lpstr>
      <vt:lpstr>Discussion</vt:lpstr>
      <vt:lpstr>About the final project</vt:lpstr>
      <vt:lpstr>Final project details and deliverables</vt:lpstr>
      <vt:lpstr>FP1: final project proposal</vt:lpstr>
      <vt:lpstr>Coming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266</cp:revision>
  <cp:lastPrinted>2018-11-26T13:45:22Z</cp:lastPrinted>
  <dcterms:created xsi:type="dcterms:W3CDTF">2018-06-21T16:17:33Z</dcterms:created>
  <dcterms:modified xsi:type="dcterms:W3CDTF">2020-11-02T14:19:36Z</dcterms:modified>
</cp:coreProperties>
</file>